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64" d="100"/>
          <a:sy n="164" d="100"/>
        </p:scale>
        <p:origin x="-114" y="-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22885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2913063" y="0"/>
            <a:ext cx="222885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41F005-4FF7-4D96-BCBA-7731DD94572A}" type="datetimeFigureOut">
              <a:rPr lang="ru-RU" smtClean="0"/>
              <a:t>23.12.2025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47625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22885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2913063" y="8685213"/>
            <a:ext cx="222885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9A258-6D1D-46DB-A316-179BFCE99A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614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BBC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340200" y="449775"/>
            <a:ext cx="3983700" cy="1593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572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Создание специальных условий для обучения детей с ОВЗ на дому 
</a:t>
            </a:r>
            <a:endParaRPr lang="en-US" sz="2572" dirty="0"/>
          </a:p>
        </p:txBody>
      </p:sp>
      <p:sp>
        <p:nvSpPr>
          <p:cNvPr id="5" name="Text 1"/>
          <p:cNvSpPr txBox="1"/>
          <p:nvPr/>
        </p:nvSpPr>
        <p:spPr>
          <a:xfrm>
            <a:off x="340200" y="3118500"/>
            <a:ext cx="3766800" cy="17607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Индивидуальный подход и эффективные методы обучения детей с ОВЗ вне школы.
</a:t>
            </a:r>
            <a:r>
              <a:rPr lang="en-US" sz="1200" i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BBC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763300" y="1165200"/>
            <a:ext cx="7374600" cy="280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Ключевые рекомендации для эффективного обучения на дому
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Необходим комплексный подход с законодательной поддержкой, технологическим оснащением и профессиональным сопровождением семей и специалистов.
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0632" y="501325"/>
            <a:ext cx="3754987" cy="42069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 0"/>
          <p:cNvSpPr txBox="1"/>
          <p:nvPr/>
        </p:nvSpPr>
        <p:spPr>
          <a:xfrm>
            <a:off x="337925" y="1985375"/>
            <a:ext cx="4234200" cy="1929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России обучение детей с ОВЗ на дому регулируется законом об образовании, позволяющим родителям выбирать форму обучения и устанавливающим стандарты качества и контроля.
</a:t>
            </a:r>
            <a:endParaRPr lang="en-US" sz="1400" dirty="0"/>
          </a:p>
        </p:txBody>
      </p:sp>
      <p:sp>
        <p:nvSpPr>
          <p:cNvPr id="7" name="Text 1"/>
          <p:cNvSpPr txBox="1"/>
          <p:nvPr/>
        </p:nvSpPr>
        <p:spPr>
          <a:xfrm>
            <a:off x="337925" y="393900"/>
            <a:ext cx="4366200" cy="946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Законодательное регулирование обучения детей с ОВЗ на дому
</a:t>
            </a:r>
            <a:endParaRPr lang="en-US" sz="2400" dirty="0"/>
          </a:p>
        </p:txBody>
      </p:sp>
      <p:sp>
        <p:nvSpPr>
          <p:cNvPr id="8" name="Text 2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575" y="3003627"/>
            <a:ext cx="2700000" cy="1787695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9475" y="3003627"/>
            <a:ext cx="2700000" cy="1787695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80475" y="3003627"/>
            <a:ext cx="2700000" cy="1787695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Text 0"/>
          <p:cNvSpPr txBox="1"/>
          <p:nvPr/>
        </p:nvSpPr>
        <p:spPr>
          <a:xfrm>
            <a:off x="418525" y="393900"/>
            <a:ext cx="8262000" cy="332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842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Категории детей с ОВЗ и причины выбора домашнего обучения
</a:t>
            </a:r>
            <a:endParaRPr lang="en-US" sz="1842" dirty="0"/>
          </a:p>
        </p:txBody>
      </p:sp>
      <p:sp>
        <p:nvSpPr>
          <p:cNvPr id="12" name="Text 1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000" dirty="0"/>
          </a:p>
        </p:txBody>
      </p:sp>
      <p:sp>
        <p:nvSpPr>
          <p:cNvPr id="13" name="Text 2"/>
          <p:cNvSpPr txBox="1"/>
          <p:nvPr/>
        </p:nvSpPr>
        <p:spPr>
          <a:xfrm>
            <a:off x="847125" y="1180555"/>
            <a:ext cx="2039700" cy="1586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027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Физические ограничения и тяжелые заболевания
</a:t>
            </a:r>
            <a:r>
              <a:rPr lang="en-US" sz="1154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9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Дети с тяжелыми физическими недугами часто не могут посещать школу из-за состояния здоровья. Домашнее обучение помогает создать комфортные условия с учётом их потребностей.
</a:t>
            </a:r>
            <a:endParaRPr lang="en-US" sz="1027" dirty="0"/>
          </a:p>
        </p:txBody>
      </p:sp>
      <p:sp>
        <p:nvSpPr>
          <p:cNvPr id="14" name="Text 3"/>
          <p:cNvSpPr txBox="1"/>
          <p:nvPr/>
        </p:nvSpPr>
        <p:spPr>
          <a:xfrm>
            <a:off x="3677675" y="1180555"/>
            <a:ext cx="2039700" cy="1586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992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Психические расстройства и необходимость специализированной поддержки
</a:t>
            </a:r>
            <a:r>
              <a:rPr lang="en-US" sz="1115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869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Ребята с психическими особенностями нуждаются в индивидуализированном подходе, который легче организовать дома с участием квалифицированных специалистов.
</a:t>
            </a:r>
            <a:endParaRPr lang="en-US" sz="992" dirty="0"/>
          </a:p>
        </p:txBody>
      </p:sp>
      <p:sp>
        <p:nvSpPr>
          <p:cNvPr id="15" name="Text 4"/>
          <p:cNvSpPr txBox="1"/>
          <p:nvPr/>
        </p:nvSpPr>
        <p:spPr>
          <a:xfrm>
            <a:off x="6458600" y="1180555"/>
            <a:ext cx="2039700" cy="1586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027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Множественные нарушения и индивидуальный темп обучения
</a:t>
            </a:r>
            <a:r>
              <a:rPr lang="en-US" sz="1154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9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Дети с комплексными нарушениями требуют адаптированных программ и гибкого расписания, что обеспечивает домашний формат обучения.
</a:t>
            </a:r>
            <a:endParaRPr lang="en-US" sz="1027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729" y="1521533"/>
            <a:ext cx="4149693" cy="24012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4674625" y="4073600"/>
            <a:ext cx="4227600" cy="246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15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Министерство образования РФ, 2024
</a:t>
            </a:r>
            <a:endParaRPr lang="en-US" sz="1000" dirty="0"/>
          </a:p>
        </p:txBody>
      </p:sp>
      <p:sp>
        <p:nvSpPr>
          <p:cNvPr id="5" name="Text 1"/>
          <p:cNvSpPr txBox="1"/>
          <p:nvPr/>
        </p:nvSpPr>
        <p:spPr>
          <a:xfrm>
            <a:off x="415925" y="1699750"/>
            <a:ext cx="3540900" cy="2037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Регионы с наибольшим числом обучающихся включают Москву, Санкт-Петербург и Татарстан.
Рост подтверждает тенденцию расширения домашнего обучения для детей с разными типами нарушений.
</a:t>
            </a:r>
            <a:endParaRPr lang="en-US" sz="1300" dirty="0"/>
          </a:p>
        </p:txBody>
      </p:sp>
      <p:sp>
        <p:nvSpPr>
          <p:cNvPr id="6" name="Text 2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000" dirty="0"/>
          </a:p>
        </p:txBody>
      </p:sp>
      <p:sp>
        <p:nvSpPr>
          <p:cNvPr id="7" name="Text 3"/>
          <p:cNvSpPr txBox="1"/>
          <p:nvPr/>
        </p:nvSpPr>
        <p:spPr>
          <a:xfrm>
            <a:off x="415925" y="393900"/>
            <a:ext cx="8214600" cy="772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Динамика роста обучения детей с ОВЗ на дому (2019–2023)
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819" y="1285525"/>
            <a:ext cx="197925" cy="2262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89881" y="1311265"/>
            <a:ext cx="218400" cy="17472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7581" y="3180415"/>
            <a:ext cx="218400" cy="17472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89881" y="3170708"/>
            <a:ext cx="218400" cy="194133"/>
          </a:xfrm>
          <a:prstGeom prst="rect">
            <a:avLst/>
          </a:prstGeom>
        </p:spPr>
      </p:pic>
      <p:sp>
        <p:nvSpPr>
          <p:cNvPr id="10" name="Text 0"/>
          <p:cNvSpPr txBox="1"/>
          <p:nvPr/>
        </p:nvSpPr>
        <p:spPr>
          <a:xfrm>
            <a:off x="337920" y="393900"/>
            <a:ext cx="8438700" cy="401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163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Ключевые особенности организации обучения на дому
</a:t>
            </a:r>
            <a:endParaRPr lang="en-US" sz="2163" dirty="0"/>
          </a:p>
        </p:txBody>
      </p:sp>
      <p:sp>
        <p:nvSpPr>
          <p:cNvPr id="11" name="Text 1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1000" dirty="0"/>
          </a:p>
        </p:txBody>
      </p:sp>
      <p:sp>
        <p:nvSpPr>
          <p:cNvPr id="12" name="Text 2"/>
          <p:cNvSpPr txBox="1"/>
          <p:nvPr/>
        </p:nvSpPr>
        <p:spPr>
          <a:xfrm>
            <a:off x="541125" y="1743250"/>
            <a:ext cx="3706500" cy="8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Разработка программ с учётом уникальных возможностей и потребностей каждого ребёнка.
</a:t>
            </a:r>
            <a:endParaRPr lang="en-US" sz="1100" dirty="0"/>
          </a:p>
        </p:txBody>
      </p:sp>
      <p:sp>
        <p:nvSpPr>
          <p:cNvPr id="13" name="Text 3"/>
          <p:cNvSpPr txBox="1"/>
          <p:nvPr/>
        </p:nvSpPr>
        <p:spPr>
          <a:xfrm>
            <a:off x="1044400" y="1195575"/>
            <a:ext cx="3237000" cy="411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Индивидуальный маршрут обучения
</a:t>
            </a:r>
            <a:endParaRPr lang="en-US" sz="1300" dirty="0"/>
          </a:p>
        </p:txBody>
      </p:sp>
      <p:sp>
        <p:nvSpPr>
          <p:cNvPr id="14" name="Text 4"/>
          <p:cNvSpPr txBox="1"/>
          <p:nvPr/>
        </p:nvSpPr>
        <p:spPr>
          <a:xfrm>
            <a:off x="4793425" y="1743250"/>
            <a:ext cx="3706500" cy="8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Регулярное участие учителей-дефектологов и психологов для адаптации процесса.
</a:t>
            </a:r>
            <a:endParaRPr lang="en-US" sz="1100" dirty="0"/>
          </a:p>
        </p:txBody>
      </p:sp>
      <p:sp>
        <p:nvSpPr>
          <p:cNvPr id="15" name="Text 5"/>
          <p:cNvSpPr txBox="1"/>
          <p:nvPr/>
        </p:nvSpPr>
        <p:spPr>
          <a:xfrm>
            <a:off x="5284550" y="1205175"/>
            <a:ext cx="3249300" cy="401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Профессиональная поддержка специалистов
</a:t>
            </a:r>
            <a:endParaRPr lang="en-US" sz="1300" dirty="0"/>
          </a:p>
        </p:txBody>
      </p:sp>
      <p:sp>
        <p:nvSpPr>
          <p:cNvPr id="16" name="Text 6"/>
          <p:cNvSpPr txBox="1"/>
          <p:nvPr/>
        </p:nvSpPr>
        <p:spPr>
          <a:xfrm>
            <a:off x="541125" y="3588893"/>
            <a:ext cx="3740400" cy="8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Применение дистанционных платформ и аудиовизуальных средств для повышения вовлечённости.
</a:t>
            </a:r>
            <a:endParaRPr lang="en-US" sz="1100" dirty="0"/>
          </a:p>
        </p:txBody>
      </p:sp>
      <p:sp>
        <p:nvSpPr>
          <p:cNvPr id="17" name="Text 7"/>
          <p:cNvSpPr txBox="1"/>
          <p:nvPr/>
        </p:nvSpPr>
        <p:spPr>
          <a:xfrm>
            <a:off x="1044400" y="3071625"/>
            <a:ext cx="3237000" cy="411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Использование технологий
</a:t>
            </a:r>
            <a:endParaRPr lang="en-US" sz="1300" dirty="0"/>
          </a:p>
        </p:txBody>
      </p:sp>
      <p:sp>
        <p:nvSpPr>
          <p:cNvPr id="18" name="Text 8"/>
          <p:cNvSpPr txBox="1"/>
          <p:nvPr/>
        </p:nvSpPr>
        <p:spPr>
          <a:xfrm>
            <a:off x="4793425" y="3588892"/>
            <a:ext cx="3740400" cy="8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Создание безопасной, комфортной образовательной среды с учётом особенностей здоровья.
</a:t>
            </a:r>
            <a:endParaRPr lang="en-US" sz="1100" dirty="0"/>
          </a:p>
        </p:txBody>
      </p:sp>
      <p:sp>
        <p:nvSpPr>
          <p:cNvPr id="19" name="Text 9"/>
          <p:cNvSpPr txBox="1"/>
          <p:nvPr/>
        </p:nvSpPr>
        <p:spPr>
          <a:xfrm>
            <a:off x="5296700" y="3062025"/>
            <a:ext cx="3237300" cy="411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Адаптация домашней среды
</a:t>
            </a:r>
            <a:endParaRPr lang="en-US" sz="1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757" y="1508528"/>
            <a:ext cx="3754685" cy="24012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-127375" y="4150756"/>
            <a:ext cx="3554700" cy="246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000" dirty="0"/>
          </a:p>
        </p:txBody>
      </p:sp>
      <p:sp>
        <p:nvSpPr>
          <p:cNvPr id="6" name="Text 1"/>
          <p:cNvSpPr txBox="1"/>
          <p:nvPr/>
        </p:nvSpPr>
        <p:spPr>
          <a:xfrm>
            <a:off x="4957350" y="2001700"/>
            <a:ext cx="3696300" cy="1712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Разнообразие ресурсов способствует комплексному обучению и поддержке детей с ОВЗ дома.
Оптимальный результат достигается сочетанием всех видов ресурсов с учётом индивидуальных нужд.
</a:t>
            </a:r>
            <a:endParaRPr lang="en-US" sz="1200" dirty="0"/>
          </a:p>
        </p:txBody>
      </p:sp>
      <p:sp>
        <p:nvSpPr>
          <p:cNvPr id="7" name="Text 2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1000" dirty="0"/>
          </a:p>
        </p:txBody>
      </p:sp>
      <p:sp>
        <p:nvSpPr>
          <p:cNvPr id="8" name="Text 3"/>
          <p:cNvSpPr txBox="1"/>
          <p:nvPr/>
        </p:nvSpPr>
        <p:spPr>
          <a:xfrm>
            <a:off x="420100" y="393900"/>
            <a:ext cx="8493300" cy="772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Сравнение специализированных образовательных ресурсов
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575" y="977323"/>
            <a:ext cx="2700000" cy="2262305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9487" y="977323"/>
            <a:ext cx="2700000" cy="2262305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80400" y="977323"/>
            <a:ext cx="2700000" cy="2262305"/>
          </a:xfrm>
          <a:prstGeom prst="rect">
            <a:avLst/>
          </a:prstGeom>
        </p:spPr>
      </p:pic>
      <p:sp>
        <p:nvSpPr>
          <p:cNvPr id="7" name="Text 0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1000" dirty="0"/>
          </a:p>
        </p:txBody>
      </p:sp>
      <p:sp>
        <p:nvSpPr>
          <p:cNvPr id="8" name="Text 1"/>
          <p:cNvSpPr txBox="1"/>
          <p:nvPr/>
        </p:nvSpPr>
        <p:spPr>
          <a:xfrm>
            <a:off x="418525" y="3706575"/>
            <a:ext cx="2700000" cy="108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Родители являются ключевыми фигурами, обеспечивая эмоциональную поддержку и создавая благоприятную атмосферу для обучения.
</a:t>
            </a:r>
            <a:endParaRPr lang="en-US" sz="900" dirty="0"/>
          </a:p>
        </p:txBody>
      </p:sp>
      <p:sp>
        <p:nvSpPr>
          <p:cNvPr id="9" name="Text 2"/>
          <p:cNvSpPr txBox="1"/>
          <p:nvPr/>
        </p:nvSpPr>
        <p:spPr>
          <a:xfrm>
            <a:off x="418525" y="3273625"/>
            <a:ext cx="27000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Роль родителей в мотивации и поддержке
</a:t>
            </a:r>
            <a:endParaRPr lang="en-US" sz="1200" dirty="0"/>
          </a:p>
        </p:txBody>
      </p:sp>
      <p:sp>
        <p:nvSpPr>
          <p:cNvPr id="10" name="Text 3"/>
          <p:cNvSpPr txBox="1"/>
          <p:nvPr/>
        </p:nvSpPr>
        <p:spPr>
          <a:xfrm>
            <a:off x="3195375" y="3706575"/>
            <a:ext cx="2700000" cy="108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Они помогают адаптировать программы, консультируют и поддерживают коммуникацию между семьёй и образовательными организациями.
</a:t>
            </a:r>
            <a:endParaRPr lang="en-US" sz="900" dirty="0"/>
          </a:p>
        </p:txBody>
      </p:sp>
      <p:sp>
        <p:nvSpPr>
          <p:cNvPr id="11" name="Text 4"/>
          <p:cNvSpPr txBox="1"/>
          <p:nvPr/>
        </p:nvSpPr>
        <p:spPr>
          <a:xfrm>
            <a:off x="3195375" y="3273625"/>
            <a:ext cx="27000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Социальные педагоги как связующее звено
</a:t>
            </a:r>
            <a:endParaRPr lang="en-US" sz="1200" dirty="0"/>
          </a:p>
        </p:txBody>
      </p:sp>
      <p:sp>
        <p:nvSpPr>
          <p:cNvPr id="12" name="Text 5"/>
          <p:cNvSpPr txBox="1"/>
          <p:nvPr/>
        </p:nvSpPr>
        <p:spPr>
          <a:xfrm>
            <a:off x="5980400" y="3706575"/>
            <a:ext cx="2700000" cy="108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Специалисты проводят коррекционные занятия, учитывая индивидуальные потребности ребёнка, повышая эффективность обучения.
</a:t>
            </a:r>
            <a:endParaRPr lang="en-US" sz="900" dirty="0"/>
          </a:p>
        </p:txBody>
      </p:sp>
      <p:sp>
        <p:nvSpPr>
          <p:cNvPr id="13" name="Text 6"/>
          <p:cNvSpPr txBox="1"/>
          <p:nvPr/>
        </p:nvSpPr>
        <p:spPr>
          <a:xfrm>
            <a:off x="5980400" y="3273625"/>
            <a:ext cx="27000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Значение логопедов и дефектологов
</a:t>
            </a:r>
            <a:endParaRPr lang="en-US" sz="1200" dirty="0"/>
          </a:p>
        </p:txBody>
      </p:sp>
      <p:sp>
        <p:nvSpPr>
          <p:cNvPr id="14" name="Text 7"/>
          <p:cNvSpPr txBox="1"/>
          <p:nvPr/>
        </p:nvSpPr>
        <p:spPr>
          <a:xfrm>
            <a:off x="418525" y="393900"/>
            <a:ext cx="8262000" cy="332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69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Важность взаимодействия семьи и специалистов в обучении на дому
</a:t>
            </a:r>
            <a:endParaRPr lang="en-US" sz="169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729" y="1521533"/>
            <a:ext cx="4149693" cy="24012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4674625" y="4073600"/>
            <a:ext cx="4227600" cy="246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15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Исследование Минпросвещения РФ, 2023
</a:t>
            </a:r>
            <a:endParaRPr lang="en-US" sz="1000" dirty="0"/>
          </a:p>
        </p:txBody>
      </p:sp>
      <p:sp>
        <p:nvSpPr>
          <p:cNvPr id="5" name="Text 1"/>
          <p:cNvSpPr txBox="1"/>
          <p:nvPr/>
        </p:nvSpPr>
        <p:spPr>
          <a:xfrm>
            <a:off x="415925" y="1699750"/>
            <a:ext cx="3540900" cy="2037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Домашнее обучение особенно эффективно в развитии речевых навыков и чтении.
Данные показывают высокую конкурентоспособность домашних образовательных программ по ключевым аспектам.
</a:t>
            </a:r>
            <a:endParaRPr lang="en-US" sz="1300" dirty="0"/>
          </a:p>
        </p:txBody>
      </p:sp>
      <p:sp>
        <p:nvSpPr>
          <p:cNvPr id="6" name="Text 2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1000" dirty="0"/>
          </a:p>
        </p:txBody>
      </p:sp>
      <p:sp>
        <p:nvSpPr>
          <p:cNvPr id="7" name="Text 3"/>
          <p:cNvSpPr txBox="1"/>
          <p:nvPr/>
        </p:nvSpPr>
        <p:spPr>
          <a:xfrm>
            <a:off x="415925" y="393900"/>
            <a:ext cx="8214600" cy="772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Сравнение результатов обучения детей с ОВЗ
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0"/>
          <p:cNvSpPr txBox="1"/>
          <p:nvPr/>
        </p:nvSpPr>
        <p:spPr>
          <a:xfrm>
            <a:off x="337920" y="393900"/>
            <a:ext cx="8467800" cy="401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074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Этапы решения проблем и развития домашнего обучения
</a:t>
            </a:r>
            <a:endParaRPr lang="en-US" sz="2074" dirty="0"/>
          </a:p>
        </p:txBody>
      </p:sp>
      <p:sp>
        <p:nvSpPr>
          <p:cNvPr id="9" name="Text 1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</a:t>
            </a:r>
            <a:endParaRPr lang="en-US" sz="1000" dirty="0"/>
          </a:p>
        </p:txBody>
      </p:sp>
      <p:sp>
        <p:nvSpPr>
          <p:cNvPr id="10" name="Text 2"/>
          <p:cNvSpPr txBox="1"/>
          <p:nvPr/>
        </p:nvSpPr>
        <p:spPr>
          <a:xfrm>
            <a:off x="497000" y="2896775"/>
            <a:ext cx="2488800" cy="104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30039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2020: Нехватка кадров
</a:t>
            </a:r>
            <a:r>
              <a:rPr lang="en-US" sz="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Остро ощущается дефицит квалифицированных педагогов для работы с детьми с ОВЗ на дому.
</a:t>
            </a:r>
            <a:endParaRPr lang="en-US" sz="1200" dirty="0"/>
          </a:p>
        </p:txBody>
      </p:sp>
      <p:sp>
        <p:nvSpPr>
          <p:cNvPr id="11" name="Text 3"/>
          <p:cNvSpPr txBox="1"/>
          <p:nvPr/>
        </p:nvSpPr>
        <p:spPr>
          <a:xfrm>
            <a:off x="2413275" y="1371725"/>
            <a:ext cx="2488800" cy="104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2021: Развитие технической базы
</a:t>
            </a:r>
            <a:r>
              <a:rPr lang="en-US" sz="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Начат массовый переход на дистанционные технологии и оснащение специализированным оборудованием.
</a:t>
            </a:r>
            <a:endParaRPr lang="en-US" sz="1200" dirty="0"/>
          </a:p>
        </p:txBody>
      </p:sp>
      <p:sp>
        <p:nvSpPr>
          <p:cNvPr id="12" name="Text 4"/>
          <p:cNvSpPr txBox="1"/>
          <p:nvPr/>
        </p:nvSpPr>
        <p:spPr>
          <a:xfrm>
            <a:off x="4314525" y="2887875"/>
            <a:ext cx="2488800" cy="104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2022: Повышение квалификации
</a:t>
            </a:r>
            <a:r>
              <a:rPr lang="en-US" sz="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Старт программ обучения педагогов новым методикам и работе с инновационными ресурсами.
</a:t>
            </a:r>
            <a:endParaRPr lang="en-US" sz="1200" dirty="0"/>
          </a:p>
        </p:txBody>
      </p:sp>
      <p:sp>
        <p:nvSpPr>
          <p:cNvPr id="13" name="Text 5"/>
          <p:cNvSpPr txBox="1"/>
          <p:nvPr/>
        </p:nvSpPr>
        <p:spPr>
          <a:xfrm>
            <a:off x="6226925" y="1371725"/>
            <a:ext cx="2488800" cy="1045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2023: Комплексное сопровождение
</a:t>
            </a:r>
            <a:r>
              <a:rPr lang="en-US" sz="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Запуск моделей взаимодействия семьи, специалистов и образовательных учреждений для устойчивой поддержки.
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322</Words>
  <Application>Microsoft Office PowerPoint</Application>
  <PresentationFormat>Экран (16:9)</PresentationFormat>
  <Paragraphs>57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димарик</cp:lastModifiedBy>
  <cp:revision>3</cp:revision>
  <dcterms:created xsi:type="dcterms:W3CDTF">2025-12-18T03:43:41Z</dcterms:created>
  <dcterms:modified xsi:type="dcterms:W3CDTF">2025-12-23T13:14:50Z</dcterms:modified>
</cp:coreProperties>
</file>